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gPMzC8q1xFa5iN5vbnnEKAaWs/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Raleway-regular.fntdata"/><Relationship Id="rId14" Type="http://schemas.openxmlformats.org/officeDocument/2006/relationships/slide" Target="slides/slide10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aleway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mazon.com/NATIONAL-GEOGRAPHIC-Construction-Model-Kit/dp/B0B1W5FHT4/ref=sr_1_8?crid=3IGCHP7NWHC8N&amp;keywords=catapult&amp;qid=1690050758&amp;sprefix=catapul%2Caps%2C160&amp;sr=8-8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Alternative for students who struggle with design: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Nat Geo Catapult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/>
              <a:t>Notes and Materials:</a:t>
            </a:r>
            <a:r>
              <a:rPr lang="en-US"/>
              <a:t> My MESA club students made different kinds of catapults in different years. The launch materials were golf ball, eggs, bean bags in different years. The targets were a receptacle or a cornhole board. The receptacle for the egg launch was supposed to be cushioned with something so that the egg does not break.</a:t>
            </a:r>
            <a:endParaRPr/>
          </a:p>
        </p:txBody>
      </p:sp>
      <p:sp>
        <p:nvSpPr>
          <p:cNvPr id="128" name="Google Shape;128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u="sng"/>
          </a:p>
        </p:txBody>
      </p:sp>
      <p:sp>
        <p:nvSpPr>
          <p:cNvPr id="135" name="Google Shape;135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1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2" name="Google Shape;1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8C1D4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C6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12"/>
          <p:cNvSpPr txBox="1"/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Arial"/>
              <a:buNone/>
              <a:defRPr sz="56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5" name="Google Shape;15;p12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edium"/>
              <a:buNone/>
              <a:defRPr sz="21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" name="Google Shape;82;p21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83" name="Google Shape;83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" name="Google Shape;85;p21"/>
          <p:cNvSpPr txBox="1"/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86" name="Google Shape;86;p21"/>
          <p:cNvSpPr txBox="1"/>
          <p:nvPr>
            <p:ph idx="1" type="body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7F3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22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90" name="Google Shape;90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22"/>
          <p:cNvSpPr txBox="1"/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4AB7C4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4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99" name="Google Shape;99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24"/>
          <p:cNvSpPr txBox="1"/>
          <p:nvPr>
            <p:ph hasCustomPrompt="1" type="title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24"/>
          <p:cNvSpPr txBox="1"/>
          <p:nvPr>
            <p:ph idx="1" type="body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24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go">
  <p:cSld name="SECTION_HEADER_1">
    <p:bg>
      <p:bgPr>
        <a:solidFill>
          <a:srgbClr val="8C1D40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13"/>
          <p:cNvGrpSpPr/>
          <p:nvPr/>
        </p:nvGrpSpPr>
        <p:grpSpPr>
          <a:xfrm>
            <a:off x="3419586" y="1588427"/>
            <a:ext cx="994316" cy="61102"/>
            <a:chOff x="4580561" y="2589004"/>
            <a:chExt cx="1064464" cy="25200"/>
          </a:xfrm>
        </p:grpSpPr>
        <p:sp>
          <p:nvSpPr>
            <p:cNvPr id="19" name="Google Shape;19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13"/>
          <p:cNvSpPr txBox="1"/>
          <p:nvPr>
            <p:ph type="title"/>
          </p:nvPr>
        </p:nvSpPr>
        <p:spPr>
          <a:xfrm>
            <a:off x="3224975" y="1763275"/>
            <a:ext cx="85737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13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13"/>
          <p:cNvSpPr/>
          <p:nvPr/>
        </p:nvSpPr>
        <p:spPr>
          <a:xfrm>
            <a:off x="0" y="-94400"/>
            <a:ext cx="3146400" cy="695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Google Shape;26;p14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7" name="Google Shape;2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78BE2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7F3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14"/>
          <p:cNvSpPr txBox="1"/>
          <p:nvPr>
            <p:ph type="title"/>
          </p:nvPr>
        </p:nvSpPr>
        <p:spPr>
          <a:xfrm>
            <a:off x="973325" y="176675"/>
            <a:ext cx="4401300" cy="1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30" name="Google Shape;30;p14"/>
          <p:cNvSpPr txBox="1"/>
          <p:nvPr>
            <p:ph idx="1" type="subTitle"/>
          </p:nvPr>
        </p:nvSpPr>
        <p:spPr>
          <a:xfrm>
            <a:off x="966600" y="1997250"/>
            <a:ext cx="4401300" cy="4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14"/>
          <p:cNvSpPr txBox="1"/>
          <p:nvPr>
            <p:ph idx="2" type="body"/>
          </p:nvPr>
        </p:nvSpPr>
        <p:spPr>
          <a:xfrm>
            <a:off x="6882625" y="1649525"/>
            <a:ext cx="4499100" cy="46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35;p1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6" name="Google Shape;36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C6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8C1D4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15"/>
          <p:cNvSpPr txBox="1"/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39" name="Google Shape;39;p15"/>
          <p:cNvSpPr txBox="1"/>
          <p:nvPr>
            <p:ph idx="1" type="body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43;p1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4" name="Google Shape;44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C6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8C1D4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16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47" name="Google Shape;47;p16"/>
          <p:cNvSpPr txBox="1"/>
          <p:nvPr>
            <p:ph idx="1" type="body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2" type="body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and description">
  <p:cSld name="SECTION_TITLE_AND_DESCRIPTION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" name="Google Shape;52;p1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3" name="Google Shape;53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C6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8C1D4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17"/>
          <p:cNvSpPr txBox="1"/>
          <p:nvPr>
            <p:ph type="title"/>
          </p:nvPr>
        </p:nvSpPr>
        <p:spPr>
          <a:xfrm>
            <a:off x="973325" y="176675"/>
            <a:ext cx="4401300" cy="1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1107025" y="1759275"/>
            <a:ext cx="4499100" cy="46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7" name="Google Shape;57;p17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17"/>
          <p:cNvSpPr/>
          <p:nvPr>
            <p:ph idx="2" type="pic"/>
          </p:nvPr>
        </p:nvSpPr>
        <p:spPr>
          <a:xfrm>
            <a:off x="6355575" y="330375"/>
            <a:ext cx="5411700" cy="6255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8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18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18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6" name="Google Shape;66;p18"/>
          <p:cNvCxnSpPr/>
          <p:nvPr/>
        </p:nvCxnSpPr>
        <p:spPr>
          <a:xfrm>
            <a:off x="5645200" y="1478775"/>
            <a:ext cx="0" cy="4861200"/>
          </a:xfrm>
          <a:prstGeom prst="straightConnector1">
            <a:avLst/>
          </a:prstGeom>
          <a:noFill/>
          <a:ln cap="flat" cmpd="sng" w="38100">
            <a:solidFill>
              <a:srgbClr val="FFC62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78BE20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9" name="Google Shape;69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" name="Google Shape;71;p19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" name="Google Shape;75;p20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76" name="Google Shape;76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C6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8C1D4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p20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i="0" sz="37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i="0" sz="37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i="0" sz="37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i="0" sz="37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i="0" sz="37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i="0" sz="37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i="0" sz="37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i="0" sz="37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edium"/>
              <a:buChar char="●"/>
              <a:defRPr b="0" i="0" sz="1700" u="none" cap="none" strike="noStrike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/>
              <a:buChar char="○"/>
              <a:defRPr b="0" i="0" sz="1500" u="none" cap="none" strike="noStrike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/>
              <a:buChar char="■"/>
              <a:defRPr b="0" i="0" sz="1500" u="none" cap="none" strike="noStrike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indent="-3238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/>
              <a:buChar char="●"/>
              <a:defRPr b="0" i="0" sz="1500" u="none" cap="none" strike="noStrike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indent="-3238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/>
              <a:buChar char="○"/>
              <a:defRPr b="0" i="0" sz="1500" u="none" cap="none" strike="noStrike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indent="-3238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/>
              <a:buChar char="■"/>
              <a:defRPr b="0" i="0" sz="1500" u="none" cap="none" strike="noStrike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indent="-3238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/>
              <a:buChar char="●"/>
              <a:defRPr b="0" i="0" sz="1500" u="none" cap="none" strike="noStrike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indent="-3238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/>
              <a:buChar char="○"/>
              <a:defRPr b="0" i="0" sz="1500" u="none" cap="none" strike="noStrike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indent="-3238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 Medium"/>
              <a:buChar char="■"/>
              <a:defRPr b="0" i="0" sz="1500" u="none" cap="none" strike="noStrike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youtube.com/watch?v=ErW_RVTokbo" TargetMode="External"/><Relationship Id="rId4" Type="http://schemas.openxmlformats.org/officeDocument/2006/relationships/hyperlink" Target="https://www.real-world-physics-problems.com/catapult-physics.html" TargetMode="External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"/>
          <p:cNvSpPr txBox="1"/>
          <p:nvPr>
            <p:ph type="ctrTitle"/>
          </p:nvPr>
        </p:nvSpPr>
        <p:spPr>
          <a:xfrm>
            <a:off x="972600" y="1991867"/>
            <a:ext cx="102507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The Arizona STEM Acceleration Project</a:t>
            </a:r>
            <a:endParaRPr/>
          </a:p>
        </p:txBody>
      </p:sp>
      <p:sp>
        <p:nvSpPr>
          <p:cNvPr id="115" name="Google Shape;115;p1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Catapult</a:t>
            </a:r>
            <a:endParaRPr/>
          </a:p>
        </p:txBody>
      </p:sp>
      <p:pic>
        <p:nvPicPr>
          <p:cNvPr id="116" name="Google Shape;1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10700" y="2585550"/>
            <a:ext cx="2715000" cy="2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Differentiation</a:t>
            </a:r>
            <a:endParaRPr/>
          </a:p>
        </p:txBody>
      </p:sp>
      <p:sp>
        <p:nvSpPr>
          <p:cNvPr id="183" name="Google Shape;183;p10"/>
          <p:cNvSpPr txBox="1"/>
          <p:nvPr>
            <p:ph idx="2" type="body"/>
          </p:nvPr>
        </p:nvSpPr>
        <p:spPr>
          <a:xfrm>
            <a:off x="839800" y="2175475"/>
            <a:ext cx="4392900" cy="4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</a:rPr>
              <a:t>Those who have trouble getting started, show them some pictures, videos, or some previously designed models.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</a:rPr>
              <a:t>Those who find building difficult, they can be involved by asking them to color the popsicle sticks.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</a:rPr>
              <a:t>They can also be asked to measure the distance traveled by the ping pong ball.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</a:rPr>
              <a:t>They can be asked to retrieve the ping pong ball after it is released.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4" name="Google Shape;184;p10"/>
          <p:cNvSpPr txBox="1"/>
          <p:nvPr>
            <p:ph idx="1" type="body"/>
          </p:nvPr>
        </p:nvSpPr>
        <p:spPr>
          <a:xfrm>
            <a:off x="839788" y="13516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/>
              <a:t>Remediation</a:t>
            </a:r>
            <a:endParaRPr/>
          </a:p>
        </p:txBody>
      </p:sp>
      <p:sp>
        <p:nvSpPr>
          <p:cNvPr id="185" name="Google Shape;185;p10"/>
          <p:cNvSpPr txBox="1"/>
          <p:nvPr>
            <p:ph idx="3" type="body"/>
          </p:nvPr>
        </p:nvSpPr>
        <p:spPr>
          <a:xfrm>
            <a:off x="6172200" y="13516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/>
              <a:t>Extension/Enrichment</a:t>
            </a:r>
            <a:endParaRPr/>
          </a:p>
        </p:txBody>
      </p:sp>
      <p:sp>
        <p:nvSpPr>
          <p:cNvPr id="186" name="Google Shape;186;p10"/>
          <p:cNvSpPr txBox="1"/>
          <p:nvPr>
            <p:ph idx="4" type="body"/>
          </p:nvPr>
        </p:nvSpPr>
        <p:spPr>
          <a:xfrm>
            <a:off x="6172200" y="2293425"/>
            <a:ext cx="5183100" cy="38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Those who find it too simple, they can be asked to make a bigger version using large wood pieces or PVC pipes.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They can test releasing a golf ball, an egg, or a bean bag on a target or inside a receptacle.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C1D40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/>
          <p:nvPr>
            <p:ph type="title"/>
          </p:nvPr>
        </p:nvSpPr>
        <p:spPr>
          <a:xfrm>
            <a:off x="3309825" y="1763275"/>
            <a:ext cx="85737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5800"/>
              <a:t>Catapult</a:t>
            </a:r>
            <a:endParaRPr sz="5800">
              <a:solidFill>
                <a:schemeClr val="lt1"/>
              </a:solidFill>
            </a:endParaRPr>
          </a:p>
        </p:txBody>
      </p:sp>
      <p:sp>
        <p:nvSpPr>
          <p:cNvPr id="122" name="Google Shape;122;p2"/>
          <p:cNvSpPr txBox="1"/>
          <p:nvPr>
            <p:ph type="title"/>
          </p:nvPr>
        </p:nvSpPr>
        <p:spPr>
          <a:xfrm flipH="1" rot="1044">
            <a:off x="4125197" y="5206753"/>
            <a:ext cx="69132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lang="en-US" sz="3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A [</a:t>
            </a:r>
            <a:r>
              <a:rPr b="0" lang="en-US" sz="3600">
                <a:latin typeface="Roboto Medium"/>
                <a:ea typeface="Roboto Medium"/>
                <a:cs typeface="Roboto Medium"/>
                <a:sym typeface="Roboto Medium"/>
              </a:rPr>
              <a:t>6-8] grade </a:t>
            </a:r>
            <a:r>
              <a:rPr b="0" lang="en-US" sz="3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STEM </a:t>
            </a:r>
            <a:r>
              <a:rPr b="0" lang="en-US" sz="3600">
                <a:latin typeface="Roboto Medium"/>
                <a:ea typeface="Roboto Medium"/>
                <a:cs typeface="Roboto Medium"/>
                <a:sym typeface="Roboto Medium"/>
              </a:rPr>
              <a:t>l</a:t>
            </a:r>
            <a:r>
              <a:rPr b="0" lang="en-US" sz="3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esson</a:t>
            </a:r>
            <a:endParaRPr b="0" sz="3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3" name="Google Shape;1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63" y="581588"/>
            <a:ext cx="2752725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"/>
          <p:cNvSpPr txBox="1"/>
          <p:nvPr/>
        </p:nvSpPr>
        <p:spPr>
          <a:xfrm>
            <a:off x="283425" y="3611125"/>
            <a:ext cx="2372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Savita Narang</a:t>
            </a:r>
            <a:endParaRPr b="0" i="0" sz="24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06/19/2023</a:t>
            </a:r>
            <a:endParaRPr b="0" i="0" sz="2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5" name="Google Shape;12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0369" y="837300"/>
            <a:ext cx="4833156" cy="38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"/>
          <p:cNvSpPr txBox="1"/>
          <p:nvPr>
            <p:ph type="title"/>
          </p:nvPr>
        </p:nvSpPr>
        <p:spPr>
          <a:xfrm>
            <a:off x="973325" y="176675"/>
            <a:ext cx="4401300" cy="1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Notes for teachers</a:t>
            </a:r>
            <a:endParaRPr/>
          </a:p>
        </p:txBody>
      </p:sp>
      <p:sp>
        <p:nvSpPr>
          <p:cNvPr id="131" name="Google Shape;131;p3"/>
          <p:cNvSpPr txBox="1"/>
          <p:nvPr>
            <p:ph idx="1" type="subTitle"/>
          </p:nvPr>
        </p:nvSpPr>
        <p:spPr>
          <a:xfrm>
            <a:off x="966600" y="1818924"/>
            <a:ext cx="4401300" cy="4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lnSpcReduction="20000"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This lesson takes a total of two hours to complete.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Students may work in groups of 2-4.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An emphasis on the target product( The catapult should be able to launch a small object to a desirable distance.)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Creative and innovative designs should be encouraged.)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Students should be given some information on the history of catapults.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32" name="Google Shape;132;p3"/>
          <p:cNvSpPr txBox="1"/>
          <p:nvPr>
            <p:ph idx="2" type="body"/>
          </p:nvPr>
        </p:nvSpPr>
        <p:spPr>
          <a:xfrm>
            <a:off x="6882625" y="685400"/>
            <a:ext cx="4499100" cy="56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/>
              <a:t>List of Materials</a:t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popsicle sticks or any wooden pieces of suitable size</a:t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rubber bands</a:t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a plastic or wooden spoon</a:t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a ping pong ball or any other small and safe object</a:t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a target</a:t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measuring tape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 txBox="1"/>
          <p:nvPr>
            <p:ph type="title"/>
          </p:nvPr>
        </p:nvSpPr>
        <p:spPr>
          <a:xfrm>
            <a:off x="973325" y="434950"/>
            <a:ext cx="4401300" cy="10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3600"/>
              <a:t>Standards</a:t>
            </a:r>
            <a:endParaRPr sz="5600"/>
          </a:p>
        </p:txBody>
      </p:sp>
      <p:sp>
        <p:nvSpPr>
          <p:cNvPr id="138" name="Google Shape;138;p4"/>
          <p:cNvSpPr txBox="1"/>
          <p:nvPr>
            <p:ph idx="4294967295" type="body"/>
          </p:nvPr>
        </p:nvSpPr>
        <p:spPr>
          <a:xfrm>
            <a:off x="6529400" y="1526100"/>
            <a:ext cx="4826100" cy="3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t/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39" name="Google Shape;139;p4"/>
          <p:cNvSpPr txBox="1"/>
          <p:nvPr>
            <p:ph idx="4294967295" type="body"/>
          </p:nvPr>
        </p:nvSpPr>
        <p:spPr>
          <a:xfrm>
            <a:off x="6627788" y="578651"/>
            <a:ext cx="4629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Standards</a:t>
            </a:r>
            <a:endParaRPr b="1"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/>
          <p:cNvSpPr txBox="1"/>
          <p:nvPr>
            <p:ph idx="1" type="subTitle"/>
          </p:nvPr>
        </p:nvSpPr>
        <p:spPr>
          <a:xfrm>
            <a:off x="966600" y="1997250"/>
            <a:ext cx="4401300" cy="4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475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6.P2U1.4 Develop and use a model to predict how forces act on objects at a distance.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6.P4U2.5 Analyze how humans use technology to store (potential) and/or use (kinetic) energy.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7.P2U1.2 Develop and use a model to predict how forces act on objects at a distance.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8.P4U2.5 Develop a solution to increase efficiency when transferring energy from one source to another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76315"/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21052"/>
              <a:buNone/>
            </a:pPr>
            <a:r>
              <a:rPr lang="en-US" sz="20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Science and Engineering Practices</a:t>
            </a: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● Ask questions that arise from careful observation of phenomena, models, or unexpected results. ● Ask questions to clarify or identify evidence and the premise(s) of an argument. ● Ask questions to determine relationships between independent and dependent variables. ● Ask questions that challenge the interpretation of a data set. ● Ask questions to clarify and refine a model, an explanation, or an engineering problem. ● Define a design problem that can be solved through the development of an object, tool, process or system and includes multiple criteria and constraints, including scientific knowledge that may limit possible solutions. ● Formulate a question that can be investigated within the scope of the classroom, school laboratory, or field with available resources and, when appropriate, frame a hypothesis (a possible explanation that predicts a particular and stable outcome) based on a model or theory.</a:t>
            </a:r>
            <a:endParaRPr/>
          </a:p>
        </p:txBody>
      </p:sp>
      <p:sp>
        <p:nvSpPr>
          <p:cNvPr id="141" name="Google Shape;141;p4"/>
          <p:cNvSpPr txBox="1"/>
          <p:nvPr>
            <p:ph idx="2" type="body"/>
          </p:nvPr>
        </p:nvSpPr>
        <p:spPr>
          <a:xfrm>
            <a:off x="6692900" y="1997250"/>
            <a:ext cx="4499100" cy="4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/>
              <a:t>6.RI.1 Cite textual evidence to support analysis of what the text says explicitly as well as inferences drawn from the text.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</a:pPr>
            <a:r>
              <a:rPr lang="en-US"/>
              <a:t>6.RI.3 Analyze in detail how a key individual, event, or idea is introduced, illustrated, and developed in a text (e.g., through examples or anecdotes).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700"/>
              <a:buNone/>
            </a:pPr>
            <a:r>
              <a:rPr lang="en-US"/>
              <a:t>8.RI.3 Analyze how a text makes connections among and distinctions between individuals, ideas, or events (e.g., through comparisons, analogies, or categories).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/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Objective(s):</a:t>
            </a:r>
            <a:endParaRPr/>
          </a:p>
        </p:txBody>
      </p:sp>
      <p:sp>
        <p:nvSpPr>
          <p:cNvPr id="147" name="Google Shape;147;p5"/>
          <p:cNvSpPr txBox="1"/>
          <p:nvPr>
            <p:ph idx="1" type="body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/>
              <a:t>Today we will learn about the history of catapults.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</a:pPr>
            <a:r>
              <a:rPr lang="en-US"/>
              <a:t>Today we will learn about the physics of catapults.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</a:pPr>
            <a:r>
              <a:rPr lang="en-US"/>
              <a:t>Today we will work with our team and complete an engineering design challenge.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700"/>
              <a:buNone/>
            </a:pPr>
            <a:r>
              <a:rPr lang="en-US"/>
              <a:t>Today we will build and test our catapult.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 txBox="1"/>
          <p:nvPr>
            <p:ph type="title"/>
          </p:nvPr>
        </p:nvSpPr>
        <p:spPr>
          <a:xfrm>
            <a:off x="972600" y="730125"/>
            <a:ext cx="102513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Agenda (110-120 minutes)</a:t>
            </a:r>
            <a:endParaRPr/>
          </a:p>
        </p:txBody>
      </p:sp>
      <p:sp>
        <p:nvSpPr>
          <p:cNvPr id="153" name="Google Shape;153;p6"/>
          <p:cNvSpPr txBox="1"/>
          <p:nvPr>
            <p:ph idx="1" type="body"/>
          </p:nvPr>
        </p:nvSpPr>
        <p:spPr>
          <a:xfrm>
            <a:off x="972600" y="1963925"/>
            <a:ext cx="3708900" cy="3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908" u="sng">
                <a:solidFill>
                  <a:schemeClr val="hlink"/>
                </a:solidFill>
                <a:hlinkClick r:id="rId3"/>
              </a:rPr>
              <a:t>The History of Catapults</a:t>
            </a:r>
            <a:r>
              <a:rPr lang="en-US" sz="1908"/>
              <a:t> (9 minutes) Discussion 10-15 minutes</a:t>
            </a:r>
            <a:endParaRPr sz="1908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</a:pPr>
            <a:r>
              <a:rPr lang="en-US" sz="1908" u="sng">
                <a:solidFill>
                  <a:schemeClr val="hlink"/>
                </a:solidFill>
                <a:hlinkClick r:id="rId4"/>
              </a:rPr>
              <a:t>Catapult Physics</a:t>
            </a:r>
            <a:r>
              <a:rPr lang="en-US" sz="1908"/>
              <a:t> </a:t>
            </a:r>
            <a:r>
              <a:rPr lang="en-US" sz="1908"/>
              <a:t>(Reading and Discussion - 30-35 minutes)</a:t>
            </a:r>
            <a:endParaRPr sz="1908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</a:pPr>
            <a:r>
              <a:rPr lang="en-US" sz="1908"/>
              <a:t>Building time - 45 minutes </a:t>
            </a:r>
            <a:endParaRPr sz="1908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</a:pPr>
            <a:r>
              <a:rPr lang="en-US" sz="1908"/>
              <a:t>Testing time - 15 minutes </a:t>
            </a:r>
            <a:endParaRPr sz="1908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700"/>
              <a:buNone/>
            </a:pPr>
            <a:r>
              <a:t/>
            </a:r>
            <a:endParaRPr/>
          </a:p>
        </p:txBody>
      </p:sp>
      <p:pic>
        <p:nvPicPr>
          <p:cNvPr id="154" name="Google Shape;15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03975" y="2471650"/>
            <a:ext cx="2628500" cy="26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"/>
          <p:cNvSpPr txBox="1"/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Intro/Driving Question/Opening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60" name="Google Shape;160;p7"/>
          <p:cNvSpPr txBox="1"/>
          <p:nvPr>
            <p:ph idx="1" type="body"/>
          </p:nvPr>
        </p:nvSpPr>
        <p:spPr>
          <a:xfrm>
            <a:off x="1051700" y="2943150"/>
            <a:ext cx="69231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/>
              <a:t>What is a catapult?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</a:pPr>
            <a:r>
              <a:rPr lang="en-US"/>
              <a:t>What is the history behind catapults?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700"/>
              <a:buNone/>
            </a:pPr>
            <a:r>
              <a:rPr lang="en-US"/>
              <a:t>What physical science concepts are used in the building and testing of catapult?</a:t>
            </a:r>
            <a:endParaRPr/>
          </a:p>
        </p:txBody>
      </p:sp>
      <p:pic>
        <p:nvPicPr>
          <p:cNvPr id="161" name="Google Shape;16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4800" y="758825"/>
            <a:ext cx="4217200" cy="5725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/>
          <p:nvPr>
            <p:ph type="title"/>
          </p:nvPr>
        </p:nvSpPr>
        <p:spPr>
          <a:xfrm>
            <a:off x="973325" y="176675"/>
            <a:ext cx="4401300" cy="1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Hands-on Activity Instructions</a:t>
            </a:r>
            <a:endParaRPr/>
          </a:p>
        </p:txBody>
      </p:sp>
      <p:sp>
        <p:nvSpPr>
          <p:cNvPr id="167" name="Google Shape;167;p8"/>
          <p:cNvSpPr txBox="1"/>
          <p:nvPr>
            <p:ph idx="1" type="body"/>
          </p:nvPr>
        </p:nvSpPr>
        <p:spPr>
          <a:xfrm>
            <a:off x="434950" y="1759275"/>
            <a:ext cx="5171100" cy="46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This activity can be done in a group of 2-4 students.</a:t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Build a catapult using the materials suggested/provided. The group that is able to launch the ping pong ball/ cotton ball/marble etc. to the farthest distance or to a certain target will be the winner.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700"/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>
            <p:ph idx="2" type="pic"/>
          </p:nvPr>
        </p:nvSpPr>
        <p:spPr>
          <a:xfrm>
            <a:off x="6355575" y="1759275"/>
            <a:ext cx="5411700" cy="48270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8"/>
          <p:cNvSpPr txBox="1"/>
          <p:nvPr/>
        </p:nvSpPr>
        <p:spPr>
          <a:xfrm>
            <a:off x="7274175" y="796175"/>
            <a:ext cx="495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Constraints</a:t>
            </a:r>
            <a:endParaRPr b="0" i="0" sz="26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0" name="Google Shape;170;p8"/>
          <p:cNvSpPr txBox="1"/>
          <p:nvPr/>
        </p:nvSpPr>
        <p:spPr>
          <a:xfrm>
            <a:off x="6894200" y="2062825"/>
            <a:ext cx="5337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- Two hours</a:t>
            </a:r>
            <a:endParaRPr b="0" i="0" sz="22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Safe materials</a:t>
            </a:r>
            <a:endParaRPr b="0" i="0" sz="22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Angle of release</a:t>
            </a:r>
            <a:endParaRPr b="0" i="0" sz="22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71" name="Google Shape;171;p8"/>
          <p:cNvPicPr preferRelativeResize="0"/>
          <p:nvPr/>
        </p:nvPicPr>
        <p:blipFill rotWithShape="1">
          <a:blip r:embed="rId3">
            <a:alphaModFix/>
          </a:blip>
          <a:srcRect b="10761" l="0" r="10682" t="0"/>
          <a:stretch/>
        </p:blipFill>
        <p:spPr>
          <a:xfrm>
            <a:off x="6986025" y="3511000"/>
            <a:ext cx="3913624" cy="3237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"/>
          <p:cNvSpPr txBox="1"/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3350"/>
              <a:t>Assessment</a:t>
            </a:r>
            <a:endParaRPr sz="3350"/>
          </a:p>
        </p:txBody>
      </p:sp>
      <p:sp>
        <p:nvSpPr>
          <p:cNvPr id="177" name="Google Shape;177;p9"/>
          <p:cNvSpPr txBox="1"/>
          <p:nvPr>
            <p:ph idx="1" type="body"/>
          </p:nvPr>
        </p:nvSpPr>
        <p:spPr>
          <a:xfrm>
            <a:off x="972600" y="2471900"/>
            <a:ext cx="9466200" cy="4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73"/>
              <a:buNone/>
            </a:pPr>
            <a:r>
              <a:rPr lang="en-US" sz="2372"/>
              <a:t>Test your catapult:</a:t>
            </a:r>
            <a:endParaRPr sz="2372"/>
          </a:p>
          <a:p>
            <a:pPr indent="-398303" lvl="0" marL="45720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2673"/>
              <a:buAutoNum type="arabicPeriod"/>
            </a:pPr>
            <a:r>
              <a:rPr lang="en-US" sz="2672"/>
              <a:t>Is it able to launch a ping pong ball or any other safe object?</a:t>
            </a:r>
            <a:endParaRPr sz="2672"/>
          </a:p>
          <a:p>
            <a:pPr indent="-39830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73"/>
              <a:buAutoNum type="arabicPeriod"/>
            </a:pPr>
            <a:r>
              <a:rPr lang="en-US" sz="2672"/>
              <a:t>At what angle are you releasing it?</a:t>
            </a:r>
            <a:endParaRPr sz="2672"/>
          </a:p>
          <a:p>
            <a:pPr indent="-39830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73"/>
              <a:buAutoNum type="arabicPeriod"/>
            </a:pPr>
            <a:r>
              <a:rPr lang="en-US" sz="2672"/>
              <a:t>How are you changing potential energy to kinetic energy?</a:t>
            </a:r>
            <a:endParaRPr sz="2672"/>
          </a:p>
          <a:p>
            <a:pPr indent="-39830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73"/>
              <a:buAutoNum type="arabicPeriod"/>
            </a:pPr>
            <a:r>
              <a:rPr lang="en-US" sz="2672"/>
              <a:t>Is it making a projectile motion?</a:t>
            </a:r>
            <a:endParaRPr sz="2672"/>
          </a:p>
          <a:p>
            <a:pPr indent="-39830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73"/>
              <a:buAutoNum type="arabicPeriod"/>
            </a:pPr>
            <a:r>
              <a:rPr lang="en-US" sz="2672"/>
              <a:t>What is the maximum distance that your ping pong travels?</a:t>
            </a:r>
            <a:endParaRPr sz="2672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SU-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